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9" r:id="rId4"/>
    <p:sldId id="282" r:id="rId5"/>
    <p:sldId id="285" r:id="rId6"/>
    <p:sldId id="286" r:id="rId7"/>
    <p:sldId id="283" r:id="rId8"/>
    <p:sldId id="28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984CC"/>
    <a:srgbClr val="A82AA2"/>
    <a:srgbClr val="B3D3EA"/>
    <a:srgbClr val="35759D"/>
    <a:srgbClr val="F46CF7"/>
    <a:srgbClr val="BBC0BB"/>
    <a:srgbClr val="03136A"/>
    <a:srgbClr val="35B19D"/>
    <a:srgbClr val="0000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832" autoAdjust="0"/>
    <p:restoredTop sz="95596" autoAdjust="0"/>
  </p:normalViewPr>
  <p:slideViewPr>
    <p:cSldViewPr>
      <p:cViewPr>
        <p:scale>
          <a:sx n="125" d="100"/>
          <a:sy n="125" d="100"/>
        </p:scale>
        <p:origin x="96" y="1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D0DE7D1-61F8-4C15-8922-702E177BF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0022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2F685-42FB-43B0-8573-0936B88BA1F1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5D2CD8-E65B-433D-A950-C41493308013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9200" y="990600"/>
            <a:ext cx="3886200" cy="704850"/>
          </a:xfrm>
          <a:effectLst/>
        </p:spPr>
        <p:txBody>
          <a:bodyPr/>
          <a:lstStyle>
            <a:lvl1pPr algn="ct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1981200"/>
            <a:ext cx="38862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72213" y="152400"/>
            <a:ext cx="2014537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5891213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28600" y="152400"/>
            <a:ext cx="805815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550" y="15240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5350" y="15240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5240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571604" y="4929198"/>
            <a:ext cx="7572396" cy="1500198"/>
          </a:xfrm>
          <a:prstGeom prst="rect">
            <a:avLst/>
          </a:pr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2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75856" y="5229200"/>
            <a:ext cx="6029338" cy="704850"/>
          </a:xfrm>
          <a:effectLst>
            <a:outerShdw dist="17961" dir="2700000" sx="1000" sy="1000" algn="ctr" rotWithShape="0">
              <a:schemeClr val="accent5"/>
            </a:outerShdw>
          </a:effectLst>
        </p:spPr>
        <p:txBody>
          <a:bodyPr/>
          <a:lstStyle/>
          <a:p>
            <a:pPr>
              <a:defRPr/>
            </a:pPr>
            <a:r>
              <a:rPr lang="sr-Cyrl-RS" sz="4400" b="1" dirty="0" smtClean="0">
                <a:solidFill>
                  <a:srgbClr val="1984CC"/>
                </a:solidFill>
                <a:latin typeface="Arial" pitchFamily="34" charset="0"/>
                <a:cs typeface="Arial" pitchFamily="34" charset="0"/>
              </a:rPr>
              <a:t>Време је за српски језик!</a:t>
            </a:r>
            <a:endParaRPr lang="en-US" sz="4400" b="1" dirty="0">
              <a:solidFill>
                <a:srgbClr val="1984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7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5175448" cy="5861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sr-Cyrl-RS" altLang="ko-KR" sz="4000" b="1" dirty="0" smtClean="0">
                <a:solidFill>
                  <a:srgbClr val="1984CC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Да поновимо...</a:t>
            </a:r>
            <a:br>
              <a:rPr lang="sr-Cyrl-RS" altLang="ko-KR" sz="4000" b="1" dirty="0" smtClean="0">
                <a:solidFill>
                  <a:srgbClr val="1984CC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</a:br>
            <a:r>
              <a:rPr lang="sr-Cyrl-RS" altLang="ko-KR" sz="4000" b="1" dirty="0" smtClean="0">
                <a:solidFill>
                  <a:srgbClr val="1984CC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 </a:t>
            </a:r>
            <a:endParaRPr lang="ru-RU" sz="4000" dirty="0" smtClean="0">
              <a:solidFill>
                <a:srgbClr val="1984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128" y="2420888"/>
            <a:ext cx="7848872" cy="2671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</a:pPr>
            <a:r>
              <a:rPr lang="sr-Cyrl-RS" altLang="ko-KR" sz="4400" b="1" kern="0" dirty="0">
                <a:solidFill>
                  <a:srgbClr val="C00000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Шта све пишемо великим почетним </a:t>
            </a:r>
            <a:r>
              <a:rPr lang="sr-Cyrl-RS" altLang="ko-KR" sz="4400" b="1" kern="0" dirty="0" smtClean="0">
                <a:solidFill>
                  <a:srgbClr val="C00000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словом?</a:t>
            </a:r>
          </a:p>
          <a:p>
            <a:pPr lvl="0" algn="ctr">
              <a:lnSpc>
                <a:spcPct val="80000"/>
              </a:lnSpc>
              <a:spcBef>
                <a:spcPct val="20000"/>
              </a:spcBef>
            </a:pPr>
            <a:r>
              <a:rPr lang="sr-Cyrl-RS" sz="4400" b="1" kern="0" dirty="0" smtClean="0">
                <a:solidFill>
                  <a:srgbClr val="C00000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Које смо реченице до сада учили?</a:t>
            </a:r>
            <a:endParaRPr lang="ru-RU" sz="4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sz="1800" kern="0" dirty="0">
              <a:solidFill>
                <a:srgbClr val="4D4D4D"/>
              </a:solidFill>
              <a:latin typeface="Microsoft Sans Serif"/>
              <a:cs typeface="+mn-cs"/>
            </a:endParaRPr>
          </a:p>
        </p:txBody>
      </p:sp>
      <p:pic>
        <p:nvPicPr>
          <p:cNvPr id="2050" name="Picture 2" descr="Сродна сл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8" y="3933056"/>
            <a:ext cx="1403652" cy="276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958277" y="188640"/>
            <a:ext cx="7160374" cy="30589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just" fontAlgn="auto">
              <a:spcBef>
                <a:spcPct val="20000"/>
              </a:spcBef>
              <a:spcAft>
                <a:spcPts val="0"/>
              </a:spcAft>
            </a:pPr>
            <a:r>
              <a:rPr lang="sr-Cyrl-RS" sz="28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Великим почетним словом </a:t>
            </a:r>
            <a:r>
              <a:rPr lang="sr-Cyrl-RS" sz="2800" b="1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пишемо: </a:t>
            </a:r>
          </a:p>
          <a:p>
            <a:pPr lvl="0" algn="just" fontAlgn="auto">
              <a:spcBef>
                <a:spcPct val="20000"/>
              </a:spcBef>
              <a:spcAft>
                <a:spcPts val="0"/>
              </a:spcAft>
            </a:pPr>
            <a:r>
              <a:rPr lang="sr-Cyrl-RS" sz="2800" b="1" dirty="0" smtClean="0">
                <a:solidFill>
                  <a:srgbClr val="1984CC"/>
                </a:solidFill>
                <a:latin typeface="Arial" pitchFamily="34" charset="0"/>
                <a:ea typeface="Calibri"/>
                <a:cs typeface="Arial" pitchFamily="34" charset="0"/>
              </a:rPr>
              <a:t>почетак </a:t>
            </a:r>
            <a:r>
              <a:rPr lang="sr-Cyrl-RS" sz="2800" b="1" dirty="0">
                <a:solidFill>
                  <a:srgbClr val="1984CC"/>
                </a:solidFill>
                <a:latin typeface="Arial" pitchFamily="34" charset="0"/>
                <a:ea typeface="Calibri"/>
                <a:cs typeface="Arial" pitchFamily="34" charset="0"/>
              </a:rPr>
              <a:t>реченице, </a:t>
            </a:r>
            <a:r>
              <a:rPr lang="sr-Cyrl-RS" sz="2800" b="1" dirty="0" smtClean="0">
                <a:solidFill>
                  <a:srgbClr val="1984CC"/>
                </a:solidFill>
                <a:latin typeface="Arial" pitchFamily="34" charset="0"/>
                <a:ea typeface="Calibri"/>
                <a:cs typeface="Arial" pitchFamily="34" charset="0"/>
              </a:rPr>
              <a:t>лична имена</a:t>
            </a:r>
            <a:r>
              <a:rPr lang="sr-Cyrl-RS" sz="2800" b="1" dirty="0">
                <a:solidFill>
                  <a:srgbClr val="1984CC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sr-Cyrl-RS" sz="2800" b="1" dirty="0" smtClean="0">
              <a:solidFill>
                <a:srgbClr val="1984CC"/>
              </a:solidFill>
              <a:latin typeface="Arial" pitchFamily="34" charset="0"/>
              <a:cs typeface="Arial" pitchFamily="34" charset="0"/>
            </a:endParaRPr>
          </a:p>
          <a:p>
            <a:pPr lvl="0" algn="just" fontAlgn="auto">
              <a:spcBef>
                <a:spcPct val="20000"/>
              </a:spcBef>
              <a:spcAft>
                <a:spcPts val="0"/>
              </a:spcAft>
            </a:pPr>
            <a:r>
              <a:rPr lang="sr-Cyrl-RS" sz="2800" b="1" dirty="0" smtClean="0">
                <a:solidFill>
                  <a:srgbClr val="1984CC"/>
                </a:solidFill>
                <a:latin typeface="Arial" pitchFamily="34" charset="0"/>
                <a:cs typeface="Arial" pitchFamily="34" charset="0"/>
              </a:rPr>
              <a:t>презимена</a:t>
            </a:r>
            <a:r>
              <a:rPr lang="sr-Cyrl-RS" sz="2800" b="1" dirty="0">
                <a:solidFill>
                  <a:srgbClr val="1984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r-Cyrl-RS" sz="2800" b="1" dirty="0" smtClean="0">
                <a:solidFill>
                  <a:srgbClr val="1984CC"/>
                </a:solidFill>
                <a:latin typeface="Arial" pitchFamily="34" charset="0"/>
                <a:cs typeface="Arial" pitchFamily="34" charset="0"/>
              </a:rPr>
              <a:t>надимке</a:t>
            </a:r>
            <a:r>
              <a:rPr lang="sr-Cyrl-RS" sz="2800" b="1" dirty="0">
                <a:solidFill>
                  <a:srgbClr val="1984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r-Cyrl-RS" sz="2800" b="1" dirty="0" smtClean="0">
                <a:solidFill>
                  <a:srgbClr val="1984CC"/>
                </a:solidFill>
                <a:latin typeface="Arial" pitchFamily="34" charset="0"/>
                <a:ea typeface="Calibri"/>
                <a:cs typeface="Arial" pitchFamily="34" charset="0"/>
              </a:rPr>
              <a:t>имена школа</a:t>
            </a:r>
            <a:r>
              <a:rPr lang="sr-Cyrl-RS" sz="2800" b="1" dirty="0">
                <a:solidFill>
                  <a:srgbClr val="1984CC"/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endParaRPr lang="sr-Cyrl-RS" sz="2800" b="1" dirty="0">
              <a:solidFill>
                <a:srgbClr val="1984CC"/>
              </a:solidFill>
              <a:latin typeface="Arial" pitchFamily="34" charset="0"/>
              <a:cs typeface="Arial" pitchFamily="34" charset="0"/>
            </a:endParaRPr>
          </a:p>
          <a:p>
            <a:pPr lvl="0" algn="just" fontAlgn="auto">
              <a:spcBef>
                <a:spcPct val="20000"/>
              </a:spcBef>
              <a:spcAft>
                <a:spcPts val="0"/>
              </a:spcAft>
            </a:pPr>
            <a:r>
              <a:rPr lang="sr-Cyrl-RS" sz="2800" b="1" dirty="0" smtClean="0">
                <a:solidFill>
                  <a:srgbClr val="1984CC"/>
                </a:solidFill>
                <a:latin typeface="Arial" pitchFamily="34" charset="0"/>
                <a:cs typeface="Arial" pitchFamily="34" charset="0"/>
              </a:rPr>
              <a:t>назива </a:t>
            </a:r>
            <a:r>
              <a:rPr lang="sr-Cyrl-RS" sz="2800" b="1" dirty="0">
                <a:solidFill>
                  <a:srgbClr val="1984CC"/>
                </a:solidFill>
                <a:latin typeface="Arial" pitchFamily="34" charset="0"/>
                <a:cs typeface="Arial" pitchFamily="34" charset="0"/>
              </a:rPr>
              <a:t>градова, река, </a:t>
            </a:r>
            <a:r>
              <a:rPr lang="sr-Cyrl-RS" sz="2800" b="1" dirty="0" smtClean="0">
                <a:solidFill>
                  <a:srgbClr val="1984CC"/>
                </a:solidFill>
                <a:latin typeface="Arial" pitchFamily="34" charset="0"/>
                <a:cs typeface="Arial" pitchFamily="34" charset="0"/>
              </a:rPr>
              <a:t>планина</a:t>
            </a:r>
            <a:r>
              <a:rPr lang="sr-Cyrl-RS" sz="2800" b="1" dirty="0">
                <a:solidFill>
                  <a:srgbClr val="1984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r-Cyrl-RS" sz="2800" b="1" dirty="0" smtClean="0">
                <a:solidFill>
                  <a:srgbClr val="1984CC"/>
                </a:solidFill>
                <a:latin typeface="Arial" pitchFamily="34" charset="0"/>
                <a:cs typeface="Arial" pitchFamily="34" charset="0"/>
              </a:rPr>
              <a:t>улица</a:t>
            </a:r>
            <a:r>
              <a:rPr lang="sr-Cyrl-RS" sz="2800" b="1" dirty="0">
                <a:solidFill>
                  <a:srgbClr val="1984CC"/>
                </a:solidFill>
                <a:latin typeface="Arial" pitchFamily="34" charset="0"/>
                <a:ea typeface="Calibri"/>
                <a:cs typeface="Arial" pitchFamily="34" charset="0"/>
              </a:rPr>
              <a:t>. </a:t>
            </a:r>
            <a:endParaRPr lang="en-US" sz="2800" b="1" dirty="0">
              <a:solidFill>
                <a:srgbClr val="1984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Сродна сли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9447" y="4859705"/>
            <a:ext cx="2438034" cy="199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2051720" y="3260862"/>
            <a:ext cx="6912768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3404899"/>
            <a:ext cx="6547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984CC"/>
                </a:solidFill>
              </a:rPr>
              <a:t>Учили смо реченице </a:t>
            </a:r>
            <a:r>
              <a:rPr lang="ru-RU" b="1" dirty="0" smtClean="0">
                <a:solidFill>
                  <a:srgbClr val="1984CC"/>
                </a:solidFill>
              </a:rPr>
              <a:t>којима </a:t>
            </a:r>
            <a:r>
              <a:rPr lang="ru-RU" b="1" dirty="0">
                <a:solidFill>
                  <a:srgbClr val="1984CC"/>
                </a:solidFill>
              </a:rPr>
              <a:t>говоримо неко </a:t>
            </a:r>
            <a:r>
              <a:rPr lang="ru-RU" b="1" dirty="0" smtClean="0">
                <a:solidFill>
                  <a:srgbClr val="C00000"/>
                </a:solidFill>
              </a:rPr>
              <a:t>обав</a:t>
            </a:r>
            <a:r>
              <a:rPr lang="en-US" b="1" dirty="0" smtClean="0">
                <a:solidFill>
                  <a:srgbClr val="C00000"/>
                </a:solidFill>
              </a:rPr>
              <a:t>e</a:t>
            </a:r>
            <a:r>
              <a:rPr lang="ru-RU" b="1" dirty="0" smtClean="0">
                <a:solidFill>
                  <a:srgbClr val="C00000"/>
                </a:solidFill>
              </a:rPr>
              <a:t>штење</a:t>
            </a:r>
            <a:r>
              <a:rPr lang="ru-RU" b="1" dirty="0">
                <a:solidFill>
                  <a:srgbClr val="1984CC"/>
                </a:solidFill>
              </a:rPr>
              <a:t>, </a:t>
            </a:r>
            <a:r>
              <a:rPr lang="ru-RU" b="1" dirty="0">
                <a:solidFill>
                  <a:srgbClr val="C00000"/>
                </a:solidFill>
              </a:rPr>
              <a:t>питамо</a:t>
            </a:r>
            <a:r>
              <a:rPr lang="ru-RU" b="1" dirty="0">
                <a:solidFill>
                  <a:srgbClr val="1984CC"/>
                </a:solidFill>
              </a:rPr>
              <a:t> нешто,  изржавамо неку </a:t>
            </a:r>
            <a:r>
              <a:rPr lang="ru-RU" b="1" dirty="0">
                <a:solidFill>
                  <a:srgbClr val="C00000"/>
                </a:solidFill>
              </a:rPr>
              <a:t>радост</a:t>
            </a:r>
            <a:r>
              <a:rPr lang="ru-RU" b="1" dirty="0">
                <a:solidFill>
                  <a:srgbClr val="1984CC"/>
                </a:solidFill>
              </a:rPr>
              <a:t> или </a:t>
            </a:r>
            <a:r>
              <a:rPr lang="ru-RU" b="1" dirty="0" smtClean="0">
                <a:solidFill>
                  <a:srgbClr val="C00000"/>
                </a:solidFill>
              </a:rPr>
              <a:t>заповест</a:t>
            </a:r>
            <a:r>
              <a:rPr lang="ru-RU" b="1" dirty="0" smtClean="0">
                <a:solidFill>
                  <a:srgbClr val="1984CC"/>
                </a:solidFill>
              </a:rPr>
              <a:t>.</a:t>
            </a:r>
            <a:endParaRPr lang="ru-RU" b="1" dirty="0">
              <a:solidFill>
                <a:srgbClr val="1984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32" y="764704"/>
            <a:ext cx="8712968" cy="5688632"/>
          </a:xfrm>
        </p:spPr>
        <p:txBody>
          <a:bodyPr/>
          <a:lstStyle/>
          <a:p>
            <a:pPr marL="0" indent="0" fontAlgn="t">
              <a:spcBef>
                <a:spcPts val="575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A82AA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solidFill>
                  <a:srgbClr val="A82AA2"/>
                </a:solidFill>
                <a:latin typeface="Times New Roman" pitchFamily="18" charset="0"/>
                <a:cs typeface="Times New Roman" pitchFamily="18" charset="0"/>
              </a:rPr>
              <a:t>Следеће реченице препиши у свеску писаним словима, стави одговарајући знак и одреди да ли означавају </a:t>
            </a:r>
            <a:r>
              <a:rPr lang="ru-RU" sz="2400" b="1" dirty="0" smtClean="0">
                <a:solidFill>
                  <a:srgbClr val="A82AA2"/>
                </a:solidFill>
                <a:latin typeface="Times New Roman" pitchFamily="18" charset="0"/>
                <a:cs typeface="Times New Roman" pitchFamily="18" charset="0"/>
              </a:rPr>
              <a:t>обав</a:t>
            </a:r>
            <a:r>
              <a:rPr lang="en-US" sz="2400" b="1" dirty="0" smtClean="0">
                <a:solidFill>
                  <a:srgbClr val="A82AA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="1" dirty="0" smtClean="0">
                <a:solidFill>
                  <a:srgbClr val="A82AA2"/>
                </a:solidFill>
                <a:latin typeface="Times New Roman" pitchFamily="18" charset="0"/>
                <a:cs typeface="Times New Roman" pitchFamily="18" charset="0"/>
              </a:rPr>
              <a:t>штење</a:t>
            </a:r>
            <a:r>
              <a:rPr lang="ru-RU" sz="2400" b="1" dirty="0" smtClean="0">
                <a:solidFill>
                  <a:srgbClr val="A82AA2"/>
                </a:solidFill>
                <a:latin typeface="Times New Roman" pitchFamily="18" charset="0"/>
                <a:cs typeface="Times New Roman" pitchFamily="18" charset="0"/>
              </a:rPr>
              <a:t>, питање, узвик или заповест.</a:t>
            </a:r>
          </a:p>
          <a:p>
            <a:pPr marL="0" indent="0" fontAlgn="t">
              <a:spcBef>
                <a:spcPts val="575"/>
              </a:spcBef>
              <a:spcAft>
                <a:spcPts val="0"/>
              </a:spcAft>
              <a:buNone/>
            </a:pPr>
            <a:r>
              <a:rPr lang="sr-Cyrl-CS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Марко фарба ограду__	           _____________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sr-Cyrl-RS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Пожурите, са распремањем </a:t>
            </a:r>
            <a:r>
              <a:rPr lang="sr-Cyrl-CS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__	 _____________</a:t>
            </a:r>
          </a:p>
          <a:p>
            <a:pPr marL="0" indent="0">
              <a:spcAft>
                <a:spcPts val="0"/>
              </a:spcAft>
              <a:buNone/>
            </a:pPr>
            <a:r>
              <a:rPr lang="sr-Cyrl-CS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Где си__                                                _____________	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sr-Cyrl-CS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Ура, научио сам да пливам__	  _____________	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sr-Cyrl-RS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Ана је посетила </a:t>
            </a:r>
            <a:r>
              <a:rPr lang="sr-Cyrl-RS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муз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</a:t>
            </a:r>
            <a:r>
              <a:rPr lang="sr-Cyrl-RS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ј__</a:t>
            </a:r>
            <a:r>
              <a:rPr lang="sr-Cyrl-RS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            ______________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 лекцију</a:t>
            </a:r>
            <a:r>
              <a:rPr lang="sr-Latn-CS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sr-Cyrl-RS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  ______________</a:t>
            </a:r>
            <a:endParaRPr lang="ru-RU" sz="2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sr-Cyrl-RS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 је начуо песму_			  ______________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36" y="21035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002060"/>
                </a:solidFill>
              </a:rPr>
              <a:t>Реченице, велико слово      </a:t>
            </a:r>
            <a:r>
              <a:rPr lang="sr-Cyrl-RS" dirty="0" smtClean="0"/>
              <a:t>	13.4.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30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268760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b="1" dirty="0" smtClean="0">
                <a:solidFill>
                  <a:srgbClr val="A82AA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sr-Cyrl-RS" sz="2800" b="1" dirty="0" smtClean="0">
                <a:solidFill>
                  <a:srgbClr val="A82AA2"/>
                </a:solidFill>
                <a:latin typeface="Times New Roman" pitchFamily="18" charset="0"/>
                <a:cs typeface="Times New Roman" pitchFamily="18" charset="0"/>
              </a:rPr>
              <a:t>Састави реченице и на крају стави одговрајући знак (.), (?), (!). Реченице препиши у свеску писаним словима.</a:t>
            </a:r>
          </a:p>
          <a:p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Cyrl-R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пегла Ана веш ____________________________</a:t>
            </a:r>
          </a:p>
          <a:p>
            <a:r>
              <a:rPr lang="sr-Cyrl-R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по Не учионици трчи ______________________</a:t>
            </a:r>
          </a:p>
          <a:p>
            <a:r>
              <a:rPr lang="sr-Cyrl-R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си Да ли кући код 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_________________________    </a:t>
            </a: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879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340768"/>
            <a:ext cx="849694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A82AA2"/>
                </a:solidFill>
                <a:latin typeface="Times New Roman" pitchFamily="18" charset="0"/>
                <a:cs typeface="Times New Roman" pitchFamily="18" charset="0"/>
              </a:rPr>
              <a:t>3. Напиши писаним словима по једну реченицу као обавештење, као питање и као заповест.</a:t>
            </a:r>
          </a:p>
          <a:p>
            <a:endParaRPr lang="sr-Cyrl-RS" dirty="0" smtClean="0"/>
          </a:p>
          <a:p>
            <a:r>
              <a:rPr lang="sr-Cyrl-RS" dirty="0" smtClean="0"/>
              <a:t>________________________________________________</a:t>
            </a:r>
          </a:p>
          <a:p>
            <a:r>
              <a:rPr lang="sr-Cyrl-RS" dirty="0" smtClean="0"/>
              <a:t>________________________________________________</a:t>
            </a:r>
          </a:p>
          <a:p>
            <a:r>
              <a:rPr lang="sr-Cyrl-RS" dirty="0" smtClean="0"/>
              <a:t>________________________________________________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6274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252" y="1268760"/>
            <a:ext cx="8820472" cy="4929336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sr-Cyrl-CS" sz="2400" b="1" dirty="0" smtClean="0">
                <a:solidFill>
                  <a:srgbClr val="A82AA2"/>
                </a:solidFill>
                <a:latin typeface="Arial"/>
                <a:ea typeface="Times New Roman"/>
              </a:rPr>
              <a:t> 4. Препиши </a:t>
            </a:r>
            <a:r>
              <a:rPr lang="sr-Cyrl-CS" sz="2400" b="1" dirty="0">
                <a:solidFill>
                  <a:srgbClr val="A82AA2"/>
                </a:solidFill>
                <a:latin typeface="Arial"/>
                <a:ea typeface="Times New Roman"/>
              </a:rPr>
              <a:t>правилно писаним </a:t>
            </a:r>
            <a:r>
              <a:rPr lang="sr-Cyrl-CS" sz="2400" b="1" dirty="0" smtClean="0">
                <a:solidFill>
                  <a:srgbClr val="A82AA2"/>
                </a:solidFill>
                <a:latin typeface="Arial"/>
                <a:ea typeface="Times New Roman"/>
              </a:rPr>
              <a:t>словима ћирилице.</a:t>
            </a:r>
            <a:endParaRPr lang="en-US" sz="2400" b="1" dirty="0">
              <a:solidFill>
                <a:srgbClr val="A82AA2"/>
              </a:solidFill>
              <a:latin typeface="Arial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sr-Cyrl-CS" sz="2800" dirty="0">
                <a:solidFill>
                  <a:schemeClr val="bg1">
                    <a:lumMod val="50000"/>
                  </a:schemeClr>
                </a:solidFill>
                <a:latin typeface="Arial"/>
                <a:ea typeface="Times New Roman"/>
              </a:rPr>
              <a:t> 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"/>
              <a:ea typeface="Times New Roman"/>
            </a:endParaRPr>
          </a:p>
          <a:p>
            <a:pPr marL="0" indent="0">
              <a:buNone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2653454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spcAft>
                <a:spcPts val="0"/>
              </a:spcAft>
            </a:pPr>
            <a:r>
              <a:rPr lang="sr-Cyrl-CS" sz="2800" b="1" kern="0" dirty="0">
                <a:solidFill>
                  <a:srgbClr val="4D4D4D">
                    <a:lumMod val="50000"/>
                  </a:srgbClr>
                </a:solidFill>
                <a:latin typeface="Arial"/>
                <a:ea typeface="Times New Roman"/>
                <a:cs typeface="+mn-cs"/>
              </a:rPr>
              <a:t>мој најбољи друг се зове часлав ћирић ћира. он живи у </a:t>
            </a:r>
            <a:r>
              <a:rPr lang="sr-Cyrl-CS" sz="2800" b="1" kern="0" dirty="0" smtClean="0">
                <a:solidFill>
                  <a:srgbClr val="4D4D4D">
                    <a:lumMod val="50000"/>
                  </a:srgbClr>
                </a:solidFill>
                <a:latin typeface="Arial"/>
                <a:ea typeface="Times New Roman"/>
                <a:cs typeface="+mn-cs"/>
              </a:rPr>
              <a:t>ваљеву. </a:t>
            </a:r>
            <a:r>
              <a:rPr lang="sr-Cyrl-CS" sz="2800" b="1" kern="0" dirty="0">
                <a:solidFill>
                  <a:srgbClr val="4D4D4D">
                    <a:lumMod val="50000"/>
                  </a:srgbClr>
                </a:solidFill>
                <a:latin typeface="Arial"/>
                <a:ea typeface="Times New Roman"/>
                <a:cs typeface="+mn-cs"/>
              </a:rPr>
              <a:t>иде у први разред основне школе </a:t>
            </a:r>
            <a:r>
              <a:rPr lang="sr-Cyrl-CS" sz="2800" b="1" kern="0" dirty="0" smtClean="0">
                <a:solidFill>
                  <a:srgbClr val="4D4D4D">
                    <a:lumMod val="50000"/>
                  </a:srgbClr>
                </a:solidFill>
                <a:latin typeface="Arial"/>
                <a:ea typeface="Times New Roman"/>
                <a:cs typeface="+mn-cs"/>
              </a:rPr>
              <a:t>десанка максимовић. </a:t>
            </a:r>
            <a:r>
              <a:rPr lang="sr-Cyrl-CS" sz="2800" b="1" kern="0" dirty="0">
                <a:solidFill>
                  <a:srgbClr val="4D4D4D">
                    <a:lumMod val="50000"/>
                  </a:srgbClr>
                </a:solidFill>
                <a:latin typeface="Arial"/>
                <a:ea typeface="Times New Roman"/>
                <a:cs typeface="+mn-cs"/>
              </a:rPr>
              <a:t>често пеца на реци колубари. води са собом и своје псе, џекија и жућу. за викенд одлази на планину дивчибаре. често иде код баке јованке која живи </a:t>
            </a:r>
            <a:r>
              <a:rPr lang="sr-Cyrl-CS" sz="2800" b="1" kern="0" dirty="0" smtClean="0">
                <a:solidFill>
                  <a:srgbClr val="4D4D4D">
                    <a:lumMod val="50000"/>
                  </a:srgbClr>
                </a:solidFill>
                <a:latin typeface="Arial"/>
                <a:ea typeface="Times New Roman"/>
                <a:cs typeface="+mn-cs"/>
              </a:rPr>
              <a:t>у селу бранковина. </a:t>
            </a:r>
            <a:endParaRPr lang="en-US" sz="2800" b="1" kern="0" dirty="0">
              <a:solidFill>
                <a:srgbClr val="4D4D4D">
                  <a:lumMod val="50000"/>
                </a:srgbClr>
              </a:solidFill>
              <a:latin typeface="Arial"/>
              <a:ea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47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7377"/>
            <a:ext cx="6696744" cy="386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Osnovna škola Stanovi Zadar - Školsko zvo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20000">
            <a:off x="6833107" y="1515466"/>
            <a:ext cx="1944216" cy="163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536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Другая 232">
      <a:dk1>
        <a:srgbClr val="4D4D4D"/>
      </a:dk1>
      <a:lt1>
        <a:srgbClr val="4D4D4D"/>
      </a:lt1>
      <a:dk2>
        <a:srgbClr val="FFFFFF"/>
      </a:dk2>
      <a:lt2>
        <a:srgbClr val="F89279"/>
      </a:lt2>
      <a:accent1>
        <a:srgbClr val="FF9728"/>
      </a:accent1>
      <a:accent2>
        <a:srgbClr val="00D078"/>
      </a:accent2>
      <a:accent3>
        <a:srgbClr val="DADADA"/>
      </a:accent3>
      <a:accent4>
        <a:srgbClr val="BBC0BB"/>
      </a:accent4>
      <a:accent5>
        <a:srgbClr val="FFFFFF"/>
      </a:accent5>
      <a:accent6>
        <a:srgbClr val="2A9ADC"/>
      </a:accent6>
      <a:hlink>
        <a:srgbClr val="2A9ADC"/>
      </a:hlink>
      <a:folHlink>
        <a:srgbClr val="4D4D4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E21B0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powerpoint-template-24</Template>
  <TotalTime>264</TotalTime>
  <Words>234</Words>
  <Application>Microsoft Office PowerPoint</Application>
  <PresentationFormat>On-screen Show (4:3)</PresentationFormat>
  <Paragraphs>38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powerpoint-template-24</vt:lpstr>
      <vt:lpstr>Време је за српски језик!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home</dc:creator>
  <cp:lastModifiedBy>HP 2570p</cp:lastModifiedBy>
  <cp:revision>33</cp:revision>
  <dcterms:created xsi:type="dcterms:W3CDTF">2012-04-20T20:16:23Z</dcterms:created>
  <dcterms:modified xsi:type="dcterms:W3CDTF">2020-04-12T13:20:58Z</dcterms:modified>
</cp:coreProperties>
</file>